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9" r:id="rId4"/>
    <p:sldId id="263" r:id="rId5"/>
    <p:sldId id="261" r:id="rId6"/>
    <p:sldId id="277" r:id="rId7"/>
    <p:sldId id="286" r:id="rId8"/>
    <p:sldId id="264" r:id="rId9"/>
    <p:sldId id="279" r:id="rId10"/>
    <p:sldId id="282" r:id="rId11"/>
    <p:sldId id="281" r:id="rId12"/>
    <p:sldId id="287" r:id="rId13"/>
    <p:sldId id="283" r:id="rId14"/>
    <p:sldId id="266" r:id="rId15"/>
    <p:sldId id="288" r:id="rId16"/>
    <p:sldId id="262" r:id="rId17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40"/>
  </p:normalViewPr>
  <p:slideViewPr>
    <p:cSldViewPr snapToGrid="0" showGuides="1">
      <p:cViewPr varScale="1">
        <p:scale>
          <a:sx n="78" d="100"/>
          <a:sy n="78" d="100"/>
        </p:scale>
        <p:origin x="144" y="78"/>
      </p:cViewPr>
      <p:guideLst>
        <p:guide orient="horz" pos="214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5741C6-03EE-4D32-B905-FFC3DEB2DC2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2023/6/3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zh-CN" altLang="en-US" sz="1200" strike="noStrike" noProof="1" dirty="0">
                <a:latin typeface="等线" pitchFamily="2" charset="-122"/>
                <a:ea typeface="等线" pitchFamily="2" charset="-122"/>
                <a:cs typeface="+mn-cs"/>
              </a:rPr>
              <a:t>‹#›</a:t>
            </a:fld>
            <a:endParaRPr lang="zh-CN" altLang="en-US" sz="1200" strike="noStrike" noProof="1">
              <a:latin typeface="等线" pitchFamily="2" charset="-122"/>
              <a:ea typeface="等线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DROBO-FS\QuickDrops\JB\PPTX NG\Droplets\Lighting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4288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0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4050" y="720725"/>
            <a:ext cx="8343900" cy="1563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5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grpSp>
        <p:nvGrpSpPr>
          <p:cNvPr id="49" name="Group 10"/>
          <p:cNvGrpSpPr/>
          <p:nvPr/>
        </p:nvGrpSpPr>
        <p:grpSpPr>
          <a:xfrm>
            <a:off x="0" y="0"/>
            <a:ext cx="2305050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4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9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7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1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9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5" name="Date Placeholder 3"/>
          <p:cNvSpPr>
            <a:spLocks noGrp="1"/>
          </p:cNvSpPr>
          <p:nvPr>
            <p:ph type="dt" sz="half" idx="2"/>
          </p:nvPr>
        </p:nvSpPr>
        <p:spPr>
          <a:xfrm>
            <a:off x="7077075" y="54102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3069DC-37A0-4E95-8F7F-0F428A6A7782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0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6425" y="5410200"/>
            <a:ext cx="51244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0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6475" y="5410200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3200"/>
            </a:lvl1pPr>
          </a:lstStyle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59"/>
          <p:cNvSpPr txBox="1"/>
          <p:nvPr/>
        </p:nvSpPr>
        <p:spPr>
          <a:xfrm>
            <a:off x="903288" y="731838"/>
            <a:ext cx="609600" cy="5857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49" name="TextBox 60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0" name="Date Placeholder 4"/>
          <p:cNvSpPr>
            <a:spLocks noGrp="1"/>
          </p:cNvSpPr>
          <p:nvPr>
            <p:ph type="dt" sz="half" idx="1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CFC54FA-61E5-4802-A4AB-B915E3C0A2B3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>
              <a:buNone/>
              <a:defRPr lang="en-US" sz="2000" dirty="0"/>
            </a:lvl1pPr>
          </a:lstStyle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782638" y="676275"/>
            <a:ext cx="48101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图片 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5675" y="280988"/>
            <a:ext cx="3703638" cy="69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2" y="219739"/>
            <a:ext cx="3302997" cy="551822"/>
          </a:xfrm>
        </p:spPr>
        <p:txBody>
          <a:bodyPr/>
          <a:lstStyle>
            <a:lvl1pPr algn="r">
              <a:defRPr sz="2000" b="1">
                <a:solidFill>
                  <a:srgbClr val="63A0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AF9FDF-0DE8-48E1-A5F3-CCC5F06B456F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magicdebug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 userDrawn="1"/>
        </p:nvCxnSpPr>
        <p:spPr>
          <a:xfrm>
            <a:off x="782638" y="676275"/>
            <a:ext cx="48101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图片 4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5675" y="280988"/>
            <a:ext cx="3703638" cy="69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2" y="219739"/>
            <a:ext cx="3302997" cy="551822"/>
          </a:xfrm>
        </p:spPr>
        <p:txBody>
          <a:bodyPr/>
          <a:lstStyle>
            <a:lvl1pPr algn="r">
              <a:defRPr sz="2000" b="1">
                <a:solidFill>
                  <a:srgbClr val="63A0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AF9FDF-0DE8-48E1-A5F3-CCC5F06B456F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ea typeface="SimSun" panose="02010600030101010101" pitchFamily="2" charset="-122"/>
            </a:endParaRPr>
          </a:p>
        </p:txBody>
      </p:sp>
      <p:pic>
        <p:nvPicPr>
          <p:cNvPr id="11267" name="Picture 3"/>
          <p:cNvPicPr>
            <a:picLocks noChangeAspect="1"/>
          </p:cNvPicPr>
          <p:nvPr userDrawn="1"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429760" y="1764030"/>
            <a:ext cx="3331845" cy="3329940"/>
          </a:xfrm>
          <a:prstGeom prst="rect">
            <a:avLst/>
          </a:prstGeom>
          <a:noFill/>
          <a:ln w="18000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二级</a:t>
            </a:r>
          </a:p>
          <a:p>
            <a:pPr lvl="2" fontAlgn="base"/>
            <a:r>
              <a:rPr lang="zh-CN" altLang="en-US" strike="noStrike" noProof="1"/>
              <a:t>三级</a:t>
            </a:r>
          </a:p>
          <a:p>
            <a:pPr lvl="3" fontAlgn="base"/>
            <a:r>
              <a:rPr lang="zh-CN" altLang="en-US" strike="noStrike" noProof="1"/>
              <a:t>四级</a:t>
            </a:r>
          </a:p>
          <a:p>
            <a:pPr lvl="4" fontAlgn="base"/>
            <a:r>
              <a:rPr lang="zh-CN" altLang="en-US" strike="noStrike" noProof="1"/>
              <a:t>五级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Group 7"/>
          <p:cNvGrpSpPr/>
          <p:nvPr/>
        </p:nvGrpSpPr>
        <p:grpSpPr>
          <a:xfrm>
            <a:off x="-14287" y="0"/>
            <a:ext cx="12053888" cy="6858000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endParaRPr lang="en-US" altLang="zh-CN" strike="noStrike" noProof="1"/>
          </a:p>
        </p:txBody>
      </p:sp>
      <p:sp>
        <p:nvSpPr>
          <p:cNvPr id="1029" name="Text Placeholder 2"/>
          <p:cNvSpPr>
            <a:spLocks noGrp="1"/>
          </p:cNvSpPr>
          <p:nvPr>
            <p:ph type="body"/>
          </p:nvPr>
        </p:nvSpPr>
        <p:spPr>
          <a:xfrm>
            <a:off x="1141413" y="2249488"/>
            <a:ext cx="9906000" cy="3541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DFB252D-DA90-446E-A0E8-66B0B6BB371E}" type="datetimeFigureOut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6/3/2023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000">
                <a:solidFill>
                  <a:srgbClr val="FFFFFF"/>
                </a:solidFill>
                <a:ea typeface="SimSun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w Cen MT" panose="020B0602020104020603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w Cen MT" panose="020B0602020104020603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magic-debug/blackmagic.git" TargetMode="External"/><Relationship Id="rId2" Type="http://schemas.openxmlformats.org/officeDocument/2006/relationships/hyperlink" Target="https://black-magic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blackmagic-debug/blackmagic-hardware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9088" y="3208338"/>
            <a:ext cx="9013825" cy="7794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0" i="0" u="none" strike="noStrike" kern="1200" cap="all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带有</a:t>
            </a:r>
            <a:r>
              <a:rPr kumimoji="0" lang="en-US" altLang="zh-CN" sz="5000" b="0" i="0" u="none" strike="noStrike" kern="1200" cap="all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gdb</a:t>
            </a:r>
            <a:r>
              <a:rPr kumimoji="0" lang="en-US" altLang="zh-CN" sz="50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server</a:t>
            </a:r>
            <a:r>
              <a:rPr kumimoji="0" lang="zh-CN" altLang="en-US" sz="5000" b="0" i="0" u="none" strike="noStrike" kern="1200" cap="all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的开源调试器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0213" y="4911725"/>
            <a:ext cx="8791575" cy="963613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杨永胜</a:t>
            </a:r>
            <a:endParaRPr kumimoji="0" lang="en-US" altLang="zh-CN" sz="20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all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2023.06.03</a:t>
            </a:r>
            <a:endParaRPr kumimoji="0" lang="zh-CN" altLang="en-US" sz="2000" b="0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720725"/>
            <a:ext cx="8343900" cy="156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Black Magic Debug</a:t>
            </a:r>
            <a:endParaRPr lang="en-US"/>
          </a:p>
        </p:txBody>
      </p:sp>
      <p:pic>
        <p:nvPicPr>
          <p:cNvPr id="6" name="Content Placeholder 5" descr="2023-06-02 22 16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75" y="1317625"/>
            <a:ext cx="10865485" cy="4223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Black Magic Debug</a:t>
            </a:r>
            <a:endParaRPr lang="en-US"/>
          </a:p>
        </p:txBody>
      </p:sp>
      <p:pic>
        <p:nvPicPr>
          <p:cNvPr id="6" name="Content Placeholder 5" descr="C:\Users\86175\Desktop\20230603演讲\gdbserver_blackmagic-Page-1.drawio.pnggdbserver_blackmagic-Page-1.drawio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25830" y="1757045"/>
            <a:ext cx="1096899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 MAGIC DEBUG</a:t>
            </a:r>
          </a:p>
        </p:txBody>
      </p:sp>
      <p:pic>
        <p:nvPicPr>
          <p:cNvPr id="8" name="Content Placeholder 7" descr="C:\Users\86175\Desktop\20230603演讲\2023-06-02 22 22 03.png2023-06-02 22 22 0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790565" y="991870"/>
            <a:ext cx="5243830" cy="3317875"/>
          </a:xfrm>
          <a:prstGeom prst="rect">
            <a:avLst/>
          </a:prstGeom>
        </p:spPr>
      </p:pic>
      <p:pic>
        <p:nvPicPr>
          <p:cNvPr id="15" name="Picture 14" descr="2023-06-02 22 20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760730"/>
            <a:ext cx="4264660" cy="3549015"/>
          </a:xfrm>
          <a:prstGeom prst="rect">
            <a:avLst/>
          </a:prstGeom>
        </p:spPr>
      </p:pic>
      <p:pic>
        <p:nvPicPr>
          <p:cNvPr id="7" name="Picture Placeholder 6" descr="C:\Users\86175\Desktop\20230603演讲\2023-06-02 22 21 37.png2023-06-02 22 21 3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13245" y="4411345"/>
            <a:ext cx="3871595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2023-06-02 22 24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" y="4411345"/>
            <a:ext cx="6471285" cy="23456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Black Magic Debug</a:t>
            </a:r>
            <a:endParaRPr lang="en-US"/>
          </a:p>
        </p:txBody>
      </p:sp>
      <p:pic>
        <p:nvPicPr>
          <p:cNvPr id="4" name="Content Placeholder 3" descr="/home/red/Downloads/2023yanjiang/20230603演讲/gdbserver_blackmagic-Page-4.drawio.pnggdbserver_blackmagic-Page-4.drawio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78815" y="1230630"/>
            <a:ext cx="10833735" cy="4397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all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演示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720" y="929640"/>
            <a:ext cx="10577195" cy="5652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sym typeface="+mn-ea"/>
              </a:rPr>
              <a:t>演示</a:t>
            </a:r>
            <a:endParaRPr lang="en-US"/>
          </a:p>
        </p:txBody>
      </p:sp>
      <p:sp>
        <p:nvSpPr>
          <p:cNvPr id="13313" name="Rectangle 2"/>
          <p:cNvSpPr txBox="1"/>
          <p:nvPr/>
        </p:nvSpPr>
        <p:spPr>
          <a:xfrm>
            <a:off x="1775460" y="2592705"/>
            <a:ext cx="3295650" cy="1673225"/>
          </a:xfrm>
          <a:prstGeom prst="rect">
            <a:avLst/>
          </a:prstGeom>
          <a:noFill/>
          <a:ln w="19050" cap="rnd" cmpd="sng">
            <a:noFill/>
            <a:prstDash val="solid"/>
            <a:round/>
          </a:ln>
        </p:spPr>
        <p:txBody>
          <a:bodyPr anchor="t" anchorCtr="0"/>
          <a:lstStyle/>
          <a:p>
            <a:pPr marL="450850" indent="-342900" defTabSz="914400">
              <a:lnSpc>
                <a:spcPct val="120000"/>
              </a:lnSpc>
              <a:spcBef>
                <a:spcPts val="1000"/>
              </a:spcBef>
              <a:buSzPct val="45000"/>
              <a:buFont typeface="Arial" panose="0208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r>
              <a:rPr lang="zh-CN" altLang="zh-CN" sz="2400" b="1" dirty="0">
                <a:solidFill>
                  <a:schemeClr val="bg2"/>
                </a:solidFill>
                <a:latin typeface="Tw Cen MT" panose="020B0602020104020603" pitchFamily="34" charset="0"/>
                <a:ea typeface="SimSun" pitchFamily="2" charset="-122"/>
              </a:rPr>
              <a:t>设备识别</a:t>
            </a:r>
          </a:p>
          <a:p>
            <a:pPr marL="450850" indent="-342900" defTabSz="914400">
              <a:lnSpc>
                <a:spcPct val="120000"/>
              </a:lnSpc>
              <a:spcBef>
                <a:spcPts val="1000"/>
              </a:spcBef>
              <a:buSzPct val="45000"/>
              <a:buFont typeface="Arial" panose="0208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r>
              <a:rPr lang="zh-CN" altLang="zh-CN" sz="2400" b="1" dirty="0">
                <a:solidFill>
                  <a:schemeClr val="bg2"/>
                </a:solidFill>
                <a:latin typeface="Tw Cen MT" panose="020B0602020104020603" pitchFamily="34" charset="0"/>
                <a:ea typeface="SimSun" pitchFamily="2" charset="-122"/>
              </a:rPr>
              <a:t>在线 </a:t>
            </a:r>
            <a:r>
              <a:rPr lang="en-US" altLang="zh-CN" sz="2400" b="1" dirty="0">
                <a:solidFill>
                  <a:schemeClr val="bg2"/>
                </a:solidFill>
                <a:latin typeface="Tw Cen MT" panose="020B0602020104020603" pitchFamily="34" charset="0"/>
                <a:ea typeface="SimSun" pitchFamily="2" charset="-122"/>
              </a:rPr>
              <a:t>gdb </a:t>
            </a:r>
            <a:r>
              <a:rPr lang="zh-CN" altLang="zh-CN" sz="2400" b="1" dirty="0">
                <a:solidFill>
                  <a:schemeClr val="bg2"/>
                </a:solidFill>
                <a:latin typeface="Tw Cen MT" panose="020B0602020104020603" pitchFamily="34" charset="0"/>
                <a:ea typeface="SimSun" pitchFamily="2" charset="-122"/>
              </a:rPr>
              <a:t>调试</a:t>
            </a:r>
          </a:p>
          <a:p>
            <a:pPr marL="450850" indent="-342900" defTabSz="914400">
              <a:lnSpc>
                <a:spcPct val="120000"/>
              </a:lnSpc>
              <a:spcBef>
                <a:spcPts val="1000"/>
              </a:spcBef>
              <a:buSzPct val="45000"/>
              <a:buFont typeface="Arial" panose="0208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r>
              <a:rPr lang="zh-CN" altLang="zh-CN" sz="2400" b="1" dirty="0">
                <a:solidFill>
                  <a:schemeClr val="bg2"/>
                </a:solidFill>
                <a:latin typeface="Tw Cen MT" panose="020B0602020104020603" pitchFamily="34" charset="0"/>
                <a:ea typeface="SimSun" pitchFamily="2" charset="-122"/>
              </a:rPr>
              <a:t>程序下载</a:t>
            </a:r>
            <a:endParaRPr lang="en-US" altLang="zh-CN" sz="2400" b="1" dirty="0">
              <a:solidFill>
                <a:schemeClr val="bg2"/>
              </a:solidFill>
              <a:latin typeface="Tw Cen MT" panose="020B0602020104020603" pitchFamily="34" charset="0"/>
              <a:ea typeface="SimSun" pitchFamily="2" charset="-122"/>
            </a:endParaRPr>
          </a:p>
        </p:txBody>
      </p:sp>
      <p:pic>
        <p:nvPicPr>
          <p:cNvPr id="13314" name="Picture 3" descr="/home/red/Downloads/2023yanjiang/20230603演讲/gdbserver_blackmagic-Page-5.drawio.pnggdbserver_blackmagic-Page-5.drawi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8335" y="1137285"/>
            <a:ext cx="2370455" cy="5034280"/>
          </a:xfrm>
          <a:prstGeom prst="rect">
            <a:avLst/>
          </a:prstGeom>
          <a:noFill/>
          <a:ln w="1800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026660" y="2985770"/>
            <a:ext cx="2138045" cy="8864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谢谢！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0613" y="219075"/>
            <a:ext cx="3303588" cy="552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all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contentS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>
          <a:xfrm>
            <a:off x="4756150" y="2298700"/>
            <a:ext cx="5656263" cy="22256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调试器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GDB</a:t>
            </a: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Black Magic Debug</a:t>
            </a:r>
          </a:p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Pct val="125000"/>
              <a:buFont typeface="Arial" panose="0208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3" y="219075"/>
            <a:ext cx="3303588" cy="552450"/>
          </a:xfrm>
        </p:spPr>
        <p:txBody>
          <a:bodyPr/>
          <a:lstStyle/>
          <a:p>
            <a:pPr marL="0" marR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all" spc="0" normalizeH="0" baseline="0" noProof="1">
                <a:solidFill>
                  <a:srgbClr val="63A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调试器</a:t>
            </a:r>
          </a:p>
        </p:txBody>
      </p:sp>
      <p:pic>
        <p:nvPicPr>
          <p:cNvPr id="3" name="Content Placeholder 2" descr="link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20" y="1405890"/>
            <a:ext cx="7503160" cy="4580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0613" y="219075"/>
            <a:ext cx="3303588" cy="552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调试器</a:t>
            </a:r>
          </a:p>
        </p:txBody>
      </p:sp>
      <p:pic>
        <p:nvPicPr>
          <p:cNvPr id="9218" name="Picture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163" y="982663"/>
            <a:ext cx="8321675" cy="5448300"/>
          </a:xfrm>
          <a:ln w="18000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0613" y="219075"/>
            <a:ext cx="3303588" cy="552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all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GDB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42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" y="2239963"/>
            <a:ext cx="11861800" cy="26289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GDB</a:t>
            </a:r>
          </a:p>
        </p:txBody>
      </p:sp>
      <p:pic>
        <p:nvPicPr>
          <p:cNvPr id="4" name="Content Placeholder 3" descr="2023-06-02 21 30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765" y="1026160"/>
            <a:ext cx="9093835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GDB</a:t>
            </a:r>
          </a:p>
        </p:txBody>
      </p:sp>
      <p:pic>
        <p:nvPicPr>
          <p:cNvPr id="15" name="Picture 14" descr="2023-06-02 21 32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77" y="1076007"/>
            <a:ext cx="4233545" cy="3170555"/>
          </a:xfrm>
          <a:prstGeom prst="rect">
            <a:avLst/>
          </a:prstGeom>
        </p:spPr>
      </p:pic>
      <p:pic>
        <p:nvPicPr>
          <p:cNvPr id="17" name="Picture 16" descr="2023-06-02 21 28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" y="727710"/>
            <a:ext cx="6791960" cy="3867150"/>
          </a:xfrm>
          <a:prstGeom prst="rect">
            <a:avLst/>
          </a:prstGeom>
        </p:spPr>
      </p:pic>
      <p:pic>
        <p:nvPicPr>
          <p:cNvPr id="18" name="Picture 17" descr="2023-06-02 23 00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4659630"/>
            <a:ext cx="5451475" cy="2136775"/>
          </a:xfrm>
          <a:prstGeom prst="rect">
            <a:avLst/>
          </a:prstGeom>
        </p:spPr>
      </p:pic>
      <p:pic>
        <p:nvPicPr>
          <p:cNvPr id="19" name="Picture 18" descr="2023-06-02 21 33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95" y="5781993"/>
            <a:ext cx="6249035" cy="10115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4B766B-A099-4D8D-A190-0E0DE3F92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77" y="3637328"/>
            <a:ext cx="4233545" cy="1965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0613" y="219075"/>
            <a:ext cx="3303588" cy="552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>
                <a:sym typeface="+mn-ea"/>
              </a:rPr>
              <a:t>Black Magic Debug</a:t>
            </a:r>
            <a:endParaRPr kumimoji="0" lang="zh-CN" altLang="en-US" sz="2000" b="1" i="0" u="none" strike="noStrike" kern="1200" cap="all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266" name="Rectangle 2"/>
          <p:cNvSpPr txBox="1"/>
          <p:nvPr/>
        </p:nvSpPr>
        <p:spPr>
          <a:xfrm>
            <a:off x="666115" y="2301240"/>
            <a:ext cx="10859770" cy="2089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431800" indent="-323850" defTabSz="914400">
              <a:lnSpc>
                <a:spcPct val="120000"/>
              </a:lnSpc>
              <a:spcBef>
                <a:spcPts val="1000"/>
              </a:spcBef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zh-CN" sz="2400" b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</a:rPr>
              <a:t>Project: </a:t>
            </a:r>
            <a:r>
              <a:rPr lang="en-US" altLang="zh-CN" sz="2400" i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  <a:hlinkClick r:id="rId2" action="ppaction://hlinkfile"/>
              </a:rPr>
              <a:t>https://black-magic.org</a:t>
            </a:r>
            <a:endParaRPr lang="en-US" altLang="zh-CN" sz="2400" dirty="0">
              <a:solidFill>
                <a:schemeClr val="bg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marL="431800" indent="-323850" defTabSz="914400">
              <a:lnSpc>
                <a:spcPct val="120000"/>
              </a:lnSpc>
              <a:spcBef>
                <a:spcPts val="1000"/>
              </a:spcBef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zh-CN" sz="2400" b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</a:rPr>
              <a:t>Firmware</a:t>
            </a:r>
            <a:r>
              <a:rPr lang="en-US" altLang="zh-CN" sz="2400" b="1" dirty="0">
                <a:solidFill>
                  <a:schemeClr val="bg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: </a:t>
            </a:r>
            <a:r>
              <a:rPr lang="en-US" altLang="zh-CN" sz="2400" i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  <a:hlinkClick r:id="rId3"/>
              </a:rPr>
              <a:t>https://github.com/blackmagic-debug/blackmagic.git</a:t>
            </a:r>
            <a:endParaRPr lang="en-US" altLang="zh-CN" sz="2400" dirty="0">
              <a:solidFill>
                <a:schemeClr val="bg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marL="431800" indent="-323850" defTabSz="914400">
              <a:lnSpc>
                <a:spcPct val="120000"/>
              </a:lnSpc>
              <a:spcBef>
                <a:spcPts val="1000"/>
              </a:spcBef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zh-CN" sz="2400" b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</a:rPr>
              <a:t>Hardware: </a:t>
            </a:r>
            <a:r>
              <a:rPr lang="en-US" altLang="zh-CN" sz="2400" i="1" dirty="0">
                <a:solidFill>
                  <a:schemeClr val="bg2"/>
                </a:solidFill>
                <a:latin typeface="Bahnschrift SemiCondensed" panose="020B0502040204020203" charset="0"/>
                <a:ea typeface="Microsoft YaHei UI" panose="020B0503020204020204" charset="-122"/>
                <a:cs typeface="Bahnschrift SemiCondensed" panose="020B0502040204020203" charset="0"/>
                <a:hlinkClick r:id="rId4"/>
              </a:rPr>
              <a:t>https://github.com/blackmagic-debug/blackmagic-hardware.git</a:t>
            </a:r>
            <a:endParaRPr lang="en-US" altLang="zh-CN" sz="2400" b="1" i="1" dirty="0">
              <a:solidFill>
                <a:schemeClr val="bg2"/>
              </a:solidFill>
              <a:latin typeface="Bahnschrift SemiCondensed" panose="020B0502040204020203" charset="0"/>
              <a:ea typeface="Microsoft YaHei UI" panose="020B0503020204020204" charset="-122"/>
              <a:cs typeface="Bahnschrift SemiCondensed" panose="020B0502040204020203" charset="0"/>
              <a:hlinkClick r:id="rId4"/>
            </a:endParaRPr>
          </a:p>
        </p:txBody>
      </p:sp>
      <p:pic>
        <p:nvPicPr>
          <p:cNvPr id="11267" name="Picture 3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429760" y="1764030"/>
            <a:ext cx="3331845" cy="3329940"/>
          </a:xfrm>
          <a:prstGeom prst="rect">
            <a:avLst/>
          </a:prstGeom>
          <a:noFill/>
          <a:ln w="1800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Black Magic Debug</a:t>
            </a:r>
            <a:endParaRPr lang="en-US"/>
          </a:p>
        </p:txBody>
      </p:sp>
      <p:pic>
        <p:nvPicPr>
          <p:cNvPr id="1229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8775"/>
            <a:ext cx="4886325" cy="312166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1229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1153160"/>
            <a:ext cx="5165725" cy="4841875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2292" name="Text Box 3"/>
          <p:cNvSpPr txBox="1"/>
          <p:nvPr/>
        </p:nvSpPr>
        <p:spPr>
          <a:xfrm>
            <a:off x="6096000" y="1860550"/>
            <a:ext cx="5778500" cy="746125"/>
          </a:xfrm>
          <a:prstGeom prst="rect">
            <a:avLst/>
          </a:prstGeom>
          <a:noFill/>
          <a:ln w="9525">
            <a:noFill/>
          </a:ln>
        </p:spPr>
        <p:txBody>
          <a:bodyPr lIns="0" tIns="14224" rIns="0" bIns="0" anchor="t" anchorCtr="0"/>
          <a:lstStyle/>
          <a:p>
            <a:pPr marL="431800" indent="-323850" defTabSz="457200" hangingPunct="0">
              <a:lnSpc>
                <a:spcPct val="93000"/>
              </a:lnSpc>
              <a:spcBef>
                <a:spcPts val="15"/>
              </a:spcBef>
              <a:spcAft>
                <a:spcPts val="875"/>
              </a:spcAft>
              <a:buClrTx/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zh-CN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简单好用的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JTAG/SWD </a:t>
            </a:r>
            <a:r>
              <a:rPr lang="zh-CN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调试器</a:t>
            </a:r>
          </a:p>
          <a:p>
            <a:pPr marL="431800" indent="-323850" defTabSz="457200" hangingPunct="0">
              <a:lnSpc>
                <a:spcPct val="93000"/>
              </a:lnSpc>
              <a:spcBef>
                <a:spcPts val="15"/>
              </a:spcBef>
              <a:spcAft>
                <a:spcPts val="875"/>
              </a:spcAft>
              <a:buClrTx/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zh-CN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面向专业的嵌入式软件开发人员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实现对调试工具本身的控制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E59B8C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22</TotalTime>
  <Words>107</Words>
  <Application>Microsoft Office PowerPoint</Application>
  <PresentationFormat>宽屏</PresentationFormat>
  <Paragraphs>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Bahnschrift SemiCondensed</vt:lpstr>
      <vt:lpstr>Microsoft YaHei UI</vt:lpstr>
      <vt:lpstr>等线</vt:lpstr>
      <vt:lpstr>微软雅黑</vt:lpstr>
      <vt:lpstr>Arial</vt:lpstr>
      <vt:lpstr>Tw Cen MT</vt:lpstr>
      <vt:lpstr>Wingdings</vt:lpstr>
      <vt:lpstr>电路</vt:lpstr>
      <vt:lpstr>带有gdb server的开源调试器</vt:lpstr>
      <vt:lpstr>contentS</vt:lpstr>
      <vt:lpstr>调试器</vt:lpstr>
      <vt:lpstr>调试器</vt:lpstr>
      <vt:lpstr>GDB</vt:lpstr>
      <vt:lpstr>GDB</vt:lpstr>
      <vt:lpstr>GDB</vt:lpstr>
      <vt:lpstr>Black Magic Debug</vt:lpstr>
      <vt:lpstr>Black Magic Debug</vt:lpstr>
      <vt:lpstr>Black Magic Debug</vt:lpstr>
      <vt:lpstr>Black Magic Debug</vt:lpstr>
      <vt:lpstr>BLACK MAGIC DEBUG</vt:lpstr>
      <vt:lpstr>Black Magic Debug</vt:lpstr>
      <vt:lpstr>演示</vt:lpstr>
      <vt:lpstr>演示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带有gdb server的开源调试器</dc:title>
  <dc:creator>JARILED</dc:creator>
  <cp:lastModifiedBy>Red</cp:lastModifiedBy>
  <cp:revision>126</cp:revision>
  <dcterms:created xsi:type="dcterms:W3CDTF">2023-06-03T02:29:24Z</dcterms:created>
  <dcterms:modified xsi:type="dcterms:W3CDTF">2023-06-03T06:23:28Z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